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3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60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73" d="100"/>
          <a:sy n="73" d="100"/>
        </p:scale>
        <p:origin x="173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07.10.2025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4437112"/>
            <a:ext cx="5076056" cy="172819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6699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2" y="267964"/>
            <a:ext cx="8640960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964"/>
            <a:ext cx="8640960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12968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powerpoint-template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92696"/>
            <a:ext cx="7272808" cy="237626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Современные вызовы воспитания и пути их решения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    Комплексная </a:t>
            </a:r>
            <a:r>
              <a:rPr lang="ru-RU" sz="3600" dirty="0">
                <a:solidFill>
                  <a:srgbClr val="FF0000"/>
                </a:solidFill>
              </a:rPr>
              <a:t>безопасность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/>
              <a:t>Планирование с учетом Плана Стратегии (распоряжение Правительства РФ от 17.11.2023 № 3233-р).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Реализация плана </a:t>
            </a:r>
            <a:r>
              <a:rPr lang="ru-RU" dirty="0"/>
              <a:t>мероприятий, направленных на противодействие прямым или косвенным угрозам жизни и здоровью детей, предотвращение младенческой и детской смертности, детского травматизма, обеспечение соблюдения прав детей во всех сферах жизнедеятельности.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392867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   Информационная </a:t>
            </a:r>
            <a:r>
              <a:rPr lang="ru-RU" sz="3600" dirty="0">
                <a:solidFill>
                  <a:srgbClr val="FF0000"/>
                </a:solidFill>
              </a:rPr>
              <a:t>безопасность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/>
              <a:t>Планирование с учетом Концепции (распоряжение Правительства РФ от 28.04.2023 № 1105-р).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Продвижение </a:t>
            </a:r>
            <a:r>
              <a:rPr lang="ru-RU" dirty="0"/>
              <a:t>традиционных ценностей в информационной среды, просветительские мероприятия по вопросам защиты персональных данных, </a:t>
            </a:r>
            <a:r>
              <a:rPr lang="ru-RU" dirty="0" err="1"/>
              <a:t>инфобезопасности</a:t>
            </a:r>
            <a:r>
              <a:rPr lang="ru-RU" dirty="0"/>
              <a:t> и цифровой грамотности). </a:t>
            </a:r>
            <a:r>
              <a:rPr lang="ru-RU" dirty="0" smtClean="0"/>
              <a:t>Предотвращать </a:t>
            </a:r>
            <a:r>
              <a:rPr lang="ru-RU" dirty="0"/>
              <a:t>вовлечение учеников в деструктивные молодежные субкультуры. </a:t>
            </a:r>
          </a:p>
        </p:txBody>
      </p:sp>
    </p:spTree>
    <p:extLst>
      <p:ext uri="{BB962C8B-B14F-4D97-AF65-F5344CB8AC3E}">
        <p14:creationId xmlns:p14="http://schemas.microsoft.com/office/powerpoint/2010/main" val="266736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     Меры </a:t>
            </a:r>
            <a:r>
              <a:rPr lang="ru-RU" sz="3200" dirty="0">
                <a:solidFill>
                  <a:srgbClr val="FF0000"/>
                </a:solidFill>
              </a:rPr>
              <a:t>дисциплинарного воздействия к обучающимся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/>
              <a:t>П</a:t>
            </a:r>
            <a:r>
              <a:rPr lang="ru-RU" b="1" dirty="0" smtClean="0"/>
              <a:t>риказ </a:t>
            </a:r>
            <a:r>
              <a:rPr lang="ru-RU" b="1" dirty="0" err="1"/>
              <a:t>Минпросвещения</a:t>
            </a:r>
            <a:r>
              <a:rPr lang="ru-RU" b="1" dirty="0"/>
              <a:t> России от 27.03.2025 №</a:t>
            </a:r>
            <a:r>
              <a:rPr lang="ru-RU" b="1" dirty="0" smtClean="0"/>
              <a:t>243 </a:t>
            </a:r>
          </a:p>
          <a:p>
            <a:pPr marL="0" indent="0">
              <a:buNone/>
            </a:pPr>
            <a:r>
              <a:rPr lang="ru-RU" dirty="0" smtClean="0"/>
              <a:t>Расширены </a:t>
            </a:r>
            <a:r>
              <a:rPr lang="ru-RU" dirty="0"/>
              <a:t>основания для привлечения к дисциплинарному взысканию + локальные нормативные акты образовательной организации. Правила применения дисциплинарных взысканий неизменны, ограничения для дошкольников, учеников начальной школы, детей ЗПР, нарушением интеллекта. </a:t>
            </a:r>
          </a:p>
        </p:txBody>
      </p:sp>
    </p:spTree>
    <p:extLst>
      <p:ext uri="{BB962C8B-B14F-4D97-AF65-F5344CB8AC3E}">
        <p14:creationId xmlns:p14="http://schemas.microsoft.com/office/powerpoint/2010/main" val="100644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Школьная </a:t>
            </a:r>
            <a:r>
              <a:rPr lang="ru-RU" sz="3600" dirty="0">
                <a:solidFill>
                  <a:srgbClr val="FF0000"/>
                </a:solidFill>
              </a:rPr>
              <a:t>служба медиации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/>
              <a:t>Рекомендации для формирования единого подхода к деятельности служб медиации в школах (письмо </a:t>
            </a:r>
            <a:r>
              <a:rPr lang="ru-RU" b="1" dirty="0" err="1"/>
              <a:t>Минпросвещения</a:t>
            </a:r>
            <a:r>
              <a:rPr lang="ru-RU" b="1" dirty="0"/>
              <a:t> от 11.04.2025 № 07-1660)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Создание </a:t>
            </a:r>
            <a:r>
              <a:rPr lang="ru-RU" dirty="0"/>
              <a:t>территориальных служб медиации и во всех школах и СПО для профилактики деструктивного поведения школьников и повышения уровня социальной и психологической безопасности и комфортности образовательной среды. </a:t>
            </a:r>
          </a:p>
        </p:txBody>
      </p:sp>
    </p:spTree>
    <p:extLst>
      <p:ext uri="{BB962C8B-B14F-4D97-AF65-F5344CB8AC3E}">
        <p14:creationId xmlns:p14="http://schemas.microsoft.com/office/powerpoint/2010/main" val="164222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Ориентиры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Новый </a:t>
            </a:r>
            <a:r>
              <a:rPr lang="ru-RU" b="1" dirty="0"/>
              <a:t>модуль «Поддержка и социализация детей иностранных граждан и обучающихся с миграционной историей". </a:t>
            </a:r>
            <a:r>
              <a:rPr lang="ru-RU" dirty="0"/>
              <a:t>Модуль </a:t>
            </a:r>
            <a:r>
              <a:rPr lang="ru-RU" dirty="0" smtClean="0"/>
              <a:t>интегрирован </a:t>
            </a:r>
            <a:r>
              <a:rPr lang="ru-RU" dirty="0"/>
              <a:t>в планы воспитательной деятельности на всех уровнях образования: начального общего образования, основного общего образования, среднего общего образования.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Модуль «Профилактика </a:t>
            </a:r>
            <a:r>
              <a:rPr lang="ru-RU" b="1" dirty="0"/>
              <a:t>и безопасность» </a:t>
            </a:r>
            <a:r>
              <a:rPr lang="ru-RU" dirty="0"/>
              <a:t>подвергнут всестороннему пересмотру. В содержательном разделе программы воспитания теперь пять направлений деятельности по профилактике и безопасности детей, а также детальное планирование мероприятий по обеспечению безопасности учащихся, ценностная и содержательная связь с другими разделами программы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55663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Проектирование модуля «Профилактика и безопасность» РПВ 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Задачи: </a:t>
            </a:r>
            <a:endParaRPr lang="ru-RU" dirty="0" smtClean="0"/>
          </a:p>
          <a:p>
            <a:r>
              <a:rPr lang="ru-RU" dirty="0" smtClean="0"/>
              <a:t>Организация </a:t>
            </a:r>
            <a:r>
              <a:rPr lang="ru-RU" dirty="0"/>
              <a:t>безопасной и комфортной среды.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Предупреждение </a:t>
            </a:r>
            <a:r>
              <a:rPr lang="ru-RU" dirty="0"/>
              <a:t>всех видов отклоняющегося поведения детей и подростков.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работы с родительской общественностью.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Изучение </a:t>
            </a:r>
            <a:r>
              <a:rPr lang="ru-RU" dirty="0"/>
              <a:t>возможных рисков безопасности и ресурсов повышения безопасности.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психолого-педагогической и коррекционно- воспитательной работы с обучающимися групп риска.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Поддержка </a:t>
            </a:r>
            <a:r>
              <a:rPr lang="ru-RU" dirty="0"/>
              <a:t>и сопровождение обучающихся и их семей, оказавшихся в трудной жизненной ситуации.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>
                <a:solidFill>
                  <a:srgbClr val="FF0000"/>
                </a:solidFill>
              </a:rPr>
              <a:t>модуле д о л ж н ы быть отражены: </a:t>
            </a:r>
            <a:r>
              <a:rPr lang="ru-RU" dirty="0"/>
              <a:t>1. Направления профилактической работы в ОО. 2. Технологии, методы и формы профилактической работы. 3. Организация контроля за осуществлением профилактики в ОО. 4. Межведомственное взаимодействие и социальное партнерство</a:t>
            </a:r>
          </a:p>
        </p:txBody>
      </p:sp>
    </p:spTree>
    <p:extLst>
      <p:ext uri="{BB962C8B-B14F-4D97-AF65-F5344CB8AC3E}">
        <p14:creationId xmlns:p14="http://schemas.microsoft.com/office/powerpoint/2010/main" val="261582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Проектирование модуля «Профилактика и безопасность» РПВ 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Модуль должен иметь ценностную и содержательную связь с другими разделами программы воспитания! 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45312"/>
            <a:ext cx="29969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2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Проектирование модуля «Профилактика и безопасность» РПВ 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53650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/>
              <a:t>Три уровня профилактической </a:t>
            </a:r>
            <a:r>
              <a:rPr lang="ru-RU" b="1" dirty="0" smtClean="0"/>
              <a:t>работы</a:t>
            </a:r>
          </a:p>
          <a:p>
            <a:r>
              <a:rPr lang="ru-RU" dirty="0" smtClean="0"/>
              <a:t> </a:t>
            </a:r>
            <a:r>
              <a:rPr lang="ru-RU" dirty="0"/>
              <a:t>П Е Р В И Ч Н АЯ / О Б ЩАЯ </a:t>
            </a:r>
            <a:r>
              <a:rPr lang="ru-RU" dirty="0" smtClean="0"/>
              <a:t>ПРОФИЛАКТИКА </a:t>
            </a:r>
            <a:r>
              <a:rPr lang="ru-RU" dirty="0"/>
              <a:t>(«превенция») нацелена на недопущение формирования деструктивных убеждений, мировоззрения и опыта деструктивного </a:t>
            </a:r>
            <a:r>
              <a:rPr lang="ru-RU" dirty="0" smtClean="0"/>
              <a:t>поведения</a:t>
            </a:r>
          </a:p>
          <a:p>
            <a:r>
              <a:rPr lang="ru-RU" dirty="0" smtClean="0"/>
              <a:t> </a:t>
            </a:r>
            <a:r>
              <a:rPr lang="ru-RU" dirty="0"/>
              <a:t>ВТОРИЧНАЯ/ИНДИВИДУАЛЬНАЯ </a:t>
            </a:r>
            <a:r>
              <a:rPr lang="ru-RU" dirty="0" smtClean="0"/>
              <a:t>ПРОФИЛАКТИКА </a:t>
            </a:r>
            <a:r>
              <a:rPr lang="ru-RU" dirty="0"/>
              <a:t>(«интервенция») вмешательство специалистов при начальных стадиях формирования деструктивного поведения, нацелена на недопущение усугубления личностных, социальных </a:t>
            </a:r>
            <a:r>
              <a:rPr lang="ru-RU" dirty="0" smtClean="0"/>
              <a:t>деформаций</a:t>
            </a:r>
          </a:p>
          <a:p>
            <a:r>
              <a:rPr lang="ru-RU" dirty="0" smtClean="0"/>
              <a:t> </a:t>
            </a:r>
            <a:r>
              <a:rPr lang="ru-RU" dirty="0"/>
              <a:t>ТРЕТИЧНАЯ/СПЕЦИАЛЬНАЯ </a:t>
            </a:r>
            <a:r>
              <a:rPr lang="ru-RU" dirty="0" smtClean="0"/>
              <a:t>ПРОФИЛАКТИКА </a:t>
            </a:r>
            <a:r>
              <a:rPr lang="ru-RU" dirty="0"/>
              <a:t>(«</a:t>
            </a:r>
            <a:r>
              <a:rPr lang="ru-RU" dirty="0" err="1"/>
              <a:t>поственция</a:t>
            </a:r>
            <a:r>
              <a:rPr lang="ru-RU" dirty="0"/>
              <a:t>») работа узкопрофильных специалистов с лицами, группами, проявившими стойкие деструктивные убеждения, получившими опасный опыт деструктивного поведения; нацелена на недопущение рецидива и максимально возможный возврат деформированной личности, деструктивной группы к социальной норме, на их </a:t>
            </a:r>
            <a:r>
              <a:rPr lang="ru-RU" dirty="0" err="1"/>
              <a:t>ресоциализацию</a:t>
            </a:r>
            <a:r>
              <a:rPr lang="ru-RU" dirty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0217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Проектирование модуля «Профилактика и безопасность» РПВ 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536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Актуальные направления: </a:t>
            </a:r>
            <a:endParaRPr lang="ru-RU" b="1" dirty="0" smtClean="0"/>
          </a:p>
          <a:p>
            <a:pPr algn="ctr"/>
            <a:r>
              <a:rPr lang="ru-RU" dirty="0" smtClean="0"/>
              <a:t>профилактика </a:t>
            </a:r>
            <a:r>
              <a:rPr lang="ru-RU" dirty="0"/>
              <a:t>детской дорожной безопасности; </a:t>
            </a:r>
            <a:endParaRPr lang="ru-RU" dirty="0" smtClean="0"/>
          </a:p>
          <a:p>
            <a:pPr algn="ctr"/>
            <a:r>
              <a:rPr lang="ru-RU" dirty="0" smtClean="0"/>
              <a:t>профилактика </a:t>
            </a:r>
            <a:r>
              <a:rPr lang="ru-RU" dirty="0"/>
              <a:t>пожарной безопасности</a:t>
            </a:r>
            <a:r>
              <a:rPr lang="ru-RU" dirty="0" smtClean="0"/>
              <a:t>;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профилактика экстремизма и терроризма; </a:t>
            </a:r>
            <a:endParaRPr lang="ru-RU" dirty="0" smtClean="0"/>
          </a:p>
          <a:p>
            <a:pPr algn="ctr"/>
            <a:r>
              <a:rPr lang="ru-RU" dirty="0" smtClean="0"/>
              <a:t>профилактика </a:t>
            </a:r>
            <a:r>
              <a:rPr lang="ru-RU" dirty="0"/>
              <a:t>правонарушений, </a:t>
            </a:r>
            <a:endParaRPr lang="ru-RU" dirty="0" smtClean="0"/>
          </a:p>
          <a:p>
            <a:pPr algn="ctr"/>
            <a:r>
              <a:rPr lang="ru-RU" dirty="0" smtClean="0"/>
              <a:t>правовое </a:t>
            </a:r>
            <a:r>
              <a:rPr lang="ru-RU" dirty="0"/>
              <a:t>и антикоррупционное воспитание.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478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Всего доброго!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89138"/>
            <a:ext cx="7848871" cy="4319587"/>
          </a:xfrm>
        </p:spPr>
      </p:pic>
    </p:spTree>
    <p:extLst>
      <p:ext uri="{BB962C8B-B14F-4D97-AF65-F5344CB8AC3E}">
        <p14:creationId xmlns:p14="http://schemas.microsoft.com/office/powerpoint/2010/main" val="54967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7964"/>
            <a:ext cx="8640960" cy="136083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Основы государственной политики по сохранению и укреплению традиционных российских духово-нравственных ценностей Указ Президента Российской Федерации № 809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от 09.11.2022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301071" y="498990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2016908" y="441364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072471" y="445650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301071" y="247530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016908" y="189904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3367871" y="1986572"/>
            <a:ext cx="334489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Человек - созидание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072471" y="194190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301071" y="331350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016908" y="273724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072471" y="278010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302659" y="415011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016908" y="357544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072471" y="361830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301071" y="585033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2016908" y="527406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2072471" y="531693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3367871" y="2848368"/>
            <a:ext cx="290573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Семья - традиции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3367871" y="3688155"/>
            <a:ext cx="338772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Общество - согласие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3367871" y="4529530"/>
            <a:ext cx="33239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Страна - патриотизм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3" name="Text Box 272"/>
          <p:cNvSpPr txBox="1">
            <a:spLocks noChangeArrowheads="1"/>
          </p:cNvSpPr>
          <p:nvPr/>
        </p:nvSpPr>
        <p:spPr bwMode="gray">
          <a:xfrm>
            <a:off x="3367871" y="5380430"/>
            <a:ext cx="367292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Государство - доверие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Оригинальные шаблоны для презентаций: </a:t>
            </a:r>
            <a:r>
              <a:rPr lang="ru-RU" sz="2400" dirty="0">
                <a:hlinkClick r:id="rId2"/>
              </a:rPr>
              <a:t>https://</a:t>
            </a:r>
            <a:r>
              <a:rPr lang="ru-RU" sz="2400" dirty="0" smtClean="0">
                <a:hlinkClick r:id="rId2"/>
              </a:rPr>
              <a:t>presentation-creation.ru/powerpoint-templates.html</a:t>
            </a:r>
            <a:r>
              <a:rPr lang="en-US" sz="2400" dirty="0"/>
              <a:t> </a:t>
            </a:r>
            <a:endParaRPr lang="ru-RU" sz="2400" dirty="0"/>
          </a:p>
          <a:p>
            <a:r>
              <a:rPr lang="ru-RU" sz="2400" dirty="0"/>
              <a:t>Бесплатно и без </a:t>
            </a:r>
            <a:r>
              <a:rPr lang="ru-RU" sz="2400" dirty="0" smtClean="0"/>
              <a:t>регистрации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Поправки в ФОП НОО, ООО и СОО (приказ </a:t>
            </a:r>
            <a:r>
              <a:rPr lang="ru-RU" sz="3600" dirty="0" err="1">
                <a:solidFill>
                  <a:srgbClr val="FF0000"/>
                </a:solidFill>
              </a:rPr>
              <a:t>Минпросвещения</a:t>
            </a:r>
            <a:r>
              <a:rPr lang="ru-RU" sz="3600" dirty="0">
                <a:solidFill>
                  <a:srgbClr val="FF0000"/>
                </a:solidFill>
              </a:rPr>
              <a:t> от 09.10.2024 № 704)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 smtClean="0">
                <a:solidFill>
                  <a:srgbClr val="FF0000"/>
                </a:solidFill>
              </a:rPr>
              <a:t>Взаимодействие </a:t>
            </a:r>
            <a:r>
              <a:rPr lang="ru-RU" dirty="0">
                <a:solidFill>
                  <a:srgbClr val="FF0000"/>
                </a:solidFill>
              </a:rPr>
              <a:t>с </a:t>
            </a:r>
            <a:r>
              <a:rPr lang="ru-RU" dirty="0" smtClean="0">
                <a:solidFill>
                  <a:srgbClr val="FF0000"/>
                </a:solidFill>
              </a:rPr>
              <a:t>родителями. </a:t>
            </a:r>
            <a:r>
              <a:rPr lang="ru-RU" dirty="0"/>
              <a:t>Акцент на организацию и проведение родительских собраний по вопросам профессиональной ориентации обучающихся, ознакомление родителей с системой воспитания и дополнительного образования. Усиление роли семьи в формировании осознанного выбора профессии и ценностных установок ребёнка.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>
                <a:solidFill>
                  <a:srgbClr val="FF0000"/>
                </a:solidFill>
              </a:rPr>
              <a:t>Профориентация</a:t>
            </a:r>
            <a:r>
              <a:rPr lang="ru-RU" dirty="0"/>
              <a:t> как часть воспитательной деятельности 6–11 классы - еженедельно по одному часу на внеурочное занятие «Россия — мои горизонты». Формат занятий — профессиональные пробы, </a:t>
            </a:r>
            <a:r>
              <a:rPr lang="ru-RU" dirty="0" err="1"/>
              <a:t>профориентационные</a:t>
            </a:r>
            <a:r>
              <a:rPr lang="ru-RU" dirty="0"/>
              <a:t> беседы, изучение рынка труда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       Поправки </a:t>
            </a:r>
            <a:r>
              <a:rPr lang="ru-RU" sz="3200" b="1" dirty="0">
                <a:solidFill>
                  <a:srgbClr val="FF0000"/>
                </a:solidFill>
              </a:rPr>
              <a:t>в ФОП НОО, ООО и СОО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3. </a:t>
            </a:r>
            <a:r>
              <a:rPr lang="ru-RU" b="1" dirty="0" smtClean="0">
                <a:solidFill>
                  <a:srgbClr val="FF0000"/>
                </a:solidFill>
              </a:rPr>
              <a:t>Планирование внеурочной деятельности</a:t>
            </a:r>
            <a:r>
              <a:rPr lang="ru-RU" dirty="0" smtClean="0"/>
              <a:t>: </a:t>
            </a:r>
          </a:p>
          <a:p>
            <a:r>
              <a:rPr lang="ru-RU" dirty="0" smtClean="0"/>
              <a:t>1–2 </a:t>
            </a:r>
            <a:r>
              <a:rPr lang="ru-RU" dirty="0"/>
              <a:t>часа в неделю на развитие личности, способностей, интересов и профориентацию; </a:t>
            </a:r>
            <a:endParaRPr lang="ru-RU" dirty="0" smtClean="0"/>
          </a:p>
          <a:p>
            <a:r>
              <a:rPr lang="ru-RU" dirty="0" smtClean="0"/>
              <a:t>2–4 </a:t>
            </a:r>
            <a:r>
              <a:rPr lang="ru-RU" dirty="0"/>
              <a:t>часа — на деятельность ученических сообществ и воспитательные мероприятия; </a:t>
            </a:r>
            <a:endParaRPr lang="ru-RU" dirty="0" smtClean="0"/>
          </a:p>
          <a:p>
            <a:r>
              <a:rPr lang="ru-RU" dirty="0" smtClean="0"/>
              <a:t>2–3 </a:t>
            </a:r>
            <a:r>
              <a:rPr lang="ru-RU" dirty="0"/>
              <a:t>часа — на педагогическую поддержку социализации и обеспечение благополучия обучающихся.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старшей школы отдельно предусматривается до 4 часов на курсы по выбору, до 1 часа — на обеспечение благополучия, до 1 часа — на профориентацию</a:t>
            </a:r>
          </a:p>
        </p:txBody>
      </p:sp>
    </p:spTree>
    <p:extLst>
      <p:ext uri="{BB962C8B-B14F-4D97-AF65-F5344CB8AC3E}">
        <p14:creationId xmlns:p14="http://schemas.microsoft.com/office/powerpoint/2010/main" val="14284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        Поправки </a:t>
            </a:r>
            <a:r>
              <a:rPr lang="ru-RU" sz="3600" b="1" dirty="0">
                <a:solidFill>
                  <a:srgbClr val="FF0000"/>
                </a:solidFill>
              </a:rPr>
              <a:t>в ФОП НОО, ООО и СОО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4. </a:t>
            </a:r>
            <a:r>
              <a:rPr lang="ru-RU" dirty="0">
                <a:solidFill>
                  <a:srgbClr val="FF0000"/>
                </a:solidFill>
              </a:rPr>
              <a:t>Личностные результаты как цель воспитательной </a:t>
            </a:r>
            <a:r>
              <a:rPr lang="ru-RU" dirty="0" smtClean="0">
                <a:solidFill>
                  <a:srgbClr val="FF0000"/>
                </a:solidFill>
              </a:rPr>
              <a:t>работы. </a:t>
            </a:r>
            <a:r>
              <a:rPr lang="ru-RU" dirty="0"/>
              <a:t>Формирование ценностей здорового и безопасного образа жизни, неприятия вредных привычек. Развитие умения управлять эмоциями, проявлять положительные качества личности, </a:t>
            </a:r>
            <a:r>
              <a:rPr lang="ru-RU" dirty="0">
                <a:solidFill>
                  <a:srgbClr val="FF0000"/>
                </a:solidFill>
              </a:rPr>
              <a:t>работать в команде. </a:t>
            </a:r>
            <a:r>
              <a:rPr lang="ru-RU" dirty="0"/>
              <a:t>Включение воспитательных задач в спортивные и культурные модули.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824" y="5589240"/>
            <a:ext cx="1403648" cy="96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0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    Поправки </a:t>
            </a:r>
            <a:r>
              <a:rPr lang="ru-RU" sz="3600" dirty="0">
                <a:solidFill>
                  <a:srgbClr val="FF0000"/>
                </a:solidFill>
              </a:rPr>
              <a:t>в ФОП НОО, ООО и СОО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5. </a:t>
            </a:r>
            <a:r>
              <a:rPr lang="ru-RU" dirty="0" err="1">
                <a:solidFill>
                  <a:srgbClr val="FF0000"/>
                </a:solidFill>
              </a:rPr>
              <a:t>Метапредметные</a:t>
            </a:r>
            <a:r>
              <a:rPr lang="ru-RU" dirty="0">
                <a:solidFill>
                  <a:srgbClr val="FF0000"/>
                </a:solidFill>
              </a:rPr>
              <a:t> результаты с воспитательной </a:t>
            </a:r>
            <a:r>
              <a:rPr lang="ru-RU" dirty="0" smtClean="0">
                <a:solidFill>
                  <a:srgbClr val="FF0000"/>
                </a:solidFill>
              </a:rPr>
              <a:t>функцией: </a:t>
            </a:r>
            <a:r>
              <a:rPr lang="ru-RU" dirty="0" smtClean="0"/>
              <a:t>эмоциональный интеллект, принятие </a:t>
            </a:r>
            <a:r>
              <a:rPr lang="ru-RU" dirty="0"/>
              <a:t>себя и </a:t>
            </a:r>
            <a:r>
              <a:rPr lang="ru-RU" dirty="0" smtClean="0"/>
              <a:t>других, коммуникативные навыки, совместная </a:t>
            </a:r>
            <a:r>
              <a:rPr lang="ru-RU" dirty="0"/>
              <a:t>деятельность.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6. </a:t>
            </a:r>
            <a:r>
              <a:rPr lang="ru-RU" dirty="0">
                <a:solidFill>
                  <a:srgbClr val="FF0000"/>
                </a:solidFill>
              </a:rPr>
              <a:t>Культура общения и гражданские </a:t>
            </a:r>
            <a:r>
              <a:rPr lang="ru-RU" dirty="0" smtClean="0">
                <a:solidFill>
                  <a:srgbClr val="FF0000"/>
                </a:solidFill>
              </a:rPr>
              <a:t>ценности: </a:t>
            </a:r>
            <a:r>
              <a:rPr lang="ru-RU" dirty="0" smtClean="0"/>
              <a:t>освоение </a:t>
            </a:r>
            <a:r>
              <a:rPr lang="ru-RU" dirty="0"/>
              <a:t>норм речевого </a:t>
            </a:r>
            <a:r>
              <a:rPr lang="ru-RU" dirty="0" smtClean="0"/>
              <a:t>этикета, ориентация </a:t>
            </a:r>
            <a:r>
              <a:rPr lang="ru-RU" dirty="0"/>
              <a:t>на гуманистические и демократические ценности, идеи мира и взаимопонимания в совместной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302" y="5733256"/>
            <a:ext cx="1584034" cy="10940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733" y="5762281"/>
            <a:ext cx="1584034" cy="109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9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Профстандарт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специалиста в области </a:t>
            </a:r>
            <a:r>
              <a:rPr lang="ru-RU" sz="2400" dirty="0" smtClean="0">
                <a:solidFill>
                  <a:srgbClr val="FF0000"/>
                </a:solidFill>
              </a:rPr>
              <a:t>      воспитания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(</a:t>
            </a:r>
            <a:r>
              <a:rPr lang="ru-RU" sz="2400" dirty="0">
                <a:solidFill>
                  <a:srgbClr val="FF0000"/>
                </a:solidFill>
              </a:rPr>
              <a:t>приказ Минтруда от 30.01.2023 № 53н) </a:t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распространяется </a:t>
            </a:r>
            <a:r>
              <a:rPr lang="ru-RU" dirty="0"/>
              <a:t>на советника директора по воспитанию, социального педагога, старшего вожатого, педагога-организатора, воспитателя и старшего воспитателя, педагога-библиотекаря, </a:t>
            </a:r>
            <a:r>
              <a:rPr lang="ru-RU" dirty="0" err="1"/>
              <a:t>тьютора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03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Ориентиры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Особенности режима работы и отдыха педагогических работников </a:t>
            </a:r>
            <a:r>
              <a:rPr lang="ru-RU" dirty="0"/>
              <a:t>(приказ </a:t>
            </a:r>
            <a:r>
              <a:rPr lang="ru-RU" dirty="0" err="1"/>
              <a:t>Минпросвещения</a:t>
            </a:r>
            <a:r>
              <a:rPr lang="ru-RU" dirty="0"/>
              <a:t> от 04.04.2025 № 268);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Правила </a:t>
            </a:r>
            <a:r>
              <a:rPr lang="ru-RU" dirty="0">
                <a:solidFill>
                  <a:srgbClr val="FF0000"/>
                </a:solidFill>
              </a:rPr>
              <a:t>нормирования рабочего времени педагогов </a:t>
            </a:r>
            <a:r>
              <a:rPr lang="ru-RU" dirty="0"/>
              <a:t>(приказ </a:t>
            </a:r>
            <a:r>
              <a:rPr lang="ru-RU" dirty="0" err="1"/>
              <a:t>Минпросвещения</a:t>
            </a:r>
            <a:r>
              <a:rPr lang="ru-RU" dirty="0"/>
              <a:t> от 04.04.2025 № 269).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Классное </a:t>
            </a:r>
            <a:r>
              <a:rPr lang="ru-RU" dirty="0"/>
              <a:t>руководство, участие в мероприятиях – концертах, экскурсиях, спортивных соревнованиях – проводится только с письменного согласия педагога и оплачивается отдельно. В каникулы педагоги должны работать, вести методическую и организационную работу. Продолжительность рабочего времени - 36 часов, распространяется в том числе и на советника по воспитанию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256584"/>
            <a:ext cx="1412776" cy="14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2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Ориентиры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Снижение бюрократической нагрузки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приказ </a:t>
            </a:r>
            <a:r>
              <a:rPr lang="ru-RU" dirty="0" err="1">
                <a:solidFill>
                  <a:srgbClr val="FF0000"/>
                </a:solidFill>
              </a:rPr>
              <a:t>Минпросвещения</a:t>
            </a:r>
            <a:r>
              <a:rPr lang="ru-RU" dirty="0">
                <a:solidFill>
                  <a:srgbClr val="FF0000"/>
                </a:solidFill>
              </a:rPr>
              <a:t> от 21.07.2022 № 582) </a:t>
            </a:r>
            <a:r>
              <a:rPr lang="ru-RU" dirty="0"/>
              <a:t>классный руководитель ведет только 2 </a:t>
            </a:r>
            <a:r>
              <a:rPr lang="ru-RU" dirty="0" smtClean="0"/>
              <a:t>документа:</a:t>
            </a:r>
          </a:p>
          <a:p>
            <a:pPr marL="514350" indent="-514350" algn="ctr">
              <a:buAutoNum type="arabicParenR"/>
            </a:pPr>
            <a:r>
              <a:rPr lang="ru-RU" dirty="0" smtClean="0"/>
              <a:t>план воспитательной работы; </a:t>
            </a:r>
          </a:p>
          <a:p>
            <a:pPr marL="0" indent="0" algn="ctr">
              <a:buNone/>
            </a:pPr>
            <a:r>
              <a:rPr lang="ru-RU" dirty="0" smtClean="0"/>
              <a:t>2) характеристику на обучающегося (по специальному запросу). 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93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d8b13a1dbad5858bec24edf4bcdfa9dbe31f1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1055</Words>
  <Application>Microsoft Office PowerPoint</Application>
  <PresentationFormat>Экран (4:3)</PresentationFormat>
  <Paragraphs>81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Современные вызовы воспитания и пути их решения</vt:lpstr>
      <vt:lpstr>Основы государственной политики по сохранению и укреплению традиционных российских духово-нравственных ценностей Указ Президента Российской Федерации № 809  от 09.11.2022 </vt:lpstr>
      <vt:lpstr>Поправки в ФОП НОО, ООО и СОО (приказ Минпросвещения от 09.10.2024 № 704)</vt:lpstr>
      <vt:lpstr>                  Поправки в ФОП НОО, ООО и СОО</vt:lpstr>
      <vt:lpstr>                 Поправки в ФОП НОО, ООО и СОО</vt:lpstr>
      <vt:lpstr>               Поправки в ФОП НОО, ООО и СОО</vt:lpstr>
      <vt:lpstr>               Профстандарт специалиста в области       воспитания  (приказ Минтруда от 30.01.2023 № 53н)  </vt:lpstr>
      <vt:lpstr>Ориентиры </vt:lpstr>
      <vt:lpstr>Ориентиры </vt:lpstr>
      <vt:lpstr>               Комплексная безопасность детей</vt:lpstr>
      <vt:lpstr>              Информационная безопасность</vt:lpstr>
      <vt:lpstr>           Меры дисциплинарного воздействия к обучающимся</vt:lpstr>
      <vt:lpstr>           Школьная служба медиации</vt:lpstr>
      <vt:lpstr>Ориентиры </vt:lpstr>
      <vt:lpstr>Проектирование модуля «Профилактика и безопасность» РПВ ОО</vt:lpstr>
      <vt:lpstr>Проектирование модуля «Профилактика и безопасность» РПВ ОО</vt:lpstr>
      <vt:lpstr>Проектирование модуля «Профилактика и безопасность» РПВ ОО</vt:lpstr>
      <vt:lpstr>Проектирование модуля «Профилактика и безопасность» РПВ ОО</vt:lpstr>
      <vt:lpstr>Всего доброго!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Изумрудная шапка</dc:title>
  <dc:creator>obstinate</dc:creator>
  <dc:description>Шаблон презентации с сайта https://presentation-creation.ru/</dc:description>
  <cp:lastModifiedBy>Пользователь</cp:lastModifiedBy>
  <cp:revision>442</cp:revision>
  <dcterms:created xsi:type="dcterms:W3CDTF">2018-02-25T09:09:03Z</dcterms:created>
  <dcterms:modified xsi:type="dcterms:W3CDTF">2025-10-07T04:38:33Z</dcterms:modified>
</cp:coreProperties>
</file>